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5"/>
  </p:notesMasterIdLst>
  <p:sldIdLst>
    <p:sldId id="256" r:id="rId2"/>
    <p:sldId id="401" r:id="rId3"/>
    <p:sldId id="402" r:id="rId4"/>
    <p:sldId id="399" r:id="rId5"/>
    <p:sldId id="410" r:id="rId6"/>
    <p:sldId id="405" r:id="rId7"/>
    <p:sldId id="406" r:id="rId8"/>
    <p:sldId id="407" r:id="rId9"/>
    <p:sldId id="408" r:id="rId10"/>
    <p:sldId id="411" r:id="rId11"/>
    <p:sldId id="412" r:id="rId12"/>
    <p:sldId id="414" r:id="rId13"/>
    <p:sldId id="413" r:id="rId14"/>
    <p:sldId id="380" r:id="rId15"/>
    <p:sldId id="415" r:id="rId16"/>
    <p:sldId id="416" r:id="rId17"/>
    <p:sldId id="417" r:id="rId18"/>
    <p:sldId id="418" r:id="rId19"/>
    <p:sldId id="419" r:id="rId20"/>
    <p:sldId id="420" r:id="rId21"/>
    <p:sldId id="421" r:id="rId22"/>
    <p:sldId id="333" r:id="rId23"/>
    <p:sldId id="422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100"/>
    <a:srgbClr val="003470"/>
    <a:srgbClr val="A325BE"/>
    <a:srgbClr val="010138"/>
    <a:srgbClr val="FFD579"/>
    <a:srgbClr val="2E3B4B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9"/>
    <p:restoredTop sz="83810"/>
  </p:normalViewPr>
  <p:slideViewPr>
    <p:cSldViewPr snapToGrid="0" snapToObjects="1">
      <p:cViewPr varScale="1">
        <p:scale>
          <a:sx n="102" d="100"/>
          <a:sy n="102" d="100"/>
        </p:scale>
        <p:origin x="2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AEEC-4EB2-C247-8D29-DBDCD2F840DD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2483-E947-6F4E-A75E-B2E67782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09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73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71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04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0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5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01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21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52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1">
                <a:solidFill>
                  <a:srgbClr val="00347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1" kern="1200" dirty="0" smtClean="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3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4B1C8C5-D3B4-0743-815D-435213ECCE57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cap="none" dirty="0"/>
              <a:t>Lecture 15:</a:t>
            </a:r>
            <a:br>
              <a:rPr lang="en-US" dirty="0"/>
            </a:br>
            <a:r>
              <a:rPr lang="en-US" sz="4400" dirty="0"/>
              <a:t>Functions pt. 2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CSC111: Introduction to CS through Programming</a:t>
            </a:r>
          </a:p>
          <a:p>
            <a:r>
              <a:rPr lang="en-US" sz="2000" dirty="0"/>
              <a:t>R. Jordan Crouser</a:t>
            </a:r>
          </a:p>
          <a:p>
            <a:r>
              <a:rPr lang="en-US" sz="2000" dirty="0"/>
              <a:t>Assistant Professor of Computer Science</a:t>
            </a:r>
          </a:p>
          <a:p>
            <a:r>
              <a:rPr lang="en-US" sz="2000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1846024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 recap: function calls</a:t>
            </a:r>
            <a:endParaRPr lang="en-US" b="1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982" y="160020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0" t="62398" r="12417" b="31743"/>
          <a:stretch/>
        </p:blipFill>
        <p:spPr>
          <a:xfrm>
            <a:off x="1328738" y="4643438"/>
            <a:ext cx="6186487" cy="2857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1314450" y="4929187"/>
            <a:ext cx="2786063" cy="38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5AF70F-FF01-5E48-9A12-699F62B1104D}"/>
              </a:ext>
            </a:extLst>
          </p:cNvPr>
          <p:cNvGrpSpPr/>
          <p:nvPr/>
        </p:nvGrpSpPr>
        <p:grpSpPr>
          <a:xfrm>
            <a:off x="3835713" y="3476872"/>
            <a:ext cx="3130585" cy="1823258"/>
            <a:chOff x="1495753" y="2379655"/>
            <a:chExt cx="3130585" cy="182325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09889C-EFE8-344A-B531-6889C254A591}"/>
                </a:ext>
              </a:extLst>
            </p:cNvPr>
            <p:cNvSpPr txBox="1"/>
            <p:nvPr/>
          </p:nvSpPr>
          <p:spPr>
            <a:xfrm>
              <a:off x="2508451" y="3741248"/>
              <a:ext cx="2117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function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call</a:t>
              </a:r>
              <a:endParaRPr lang="en-US" sz="24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3578C3D3-EAA2-4942-86C0-0EF2489480CD}"/>
                </a:ext>
              </a:extLst>
            </p:cNvPr>
            <p:cNvSpPr/>
            <p:nvPr/>
          </p:nvSpPr>
          <p:spPr>
            <a:xfrm rot="18900000" flipH="1" flipV="1">
              <a:off x="1495753" y="2379655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616107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CF779E6-56BF-CB42-99DF-F14D6160A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3" y="4438607"/>
            <a:ext cx="799715" cy="7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7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recap: function calls</a:t>
            </a:r>
            <a:endParaRPr lang="en-US" b="1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982" y="160020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0" t="13180" r="12417" b="39557"/>
          <a:stretch/>
        </p:blipFill>
        <p:spPr>
          <a:xfrm>
            <a:off x="1328738" y="2243138"/>
            <a:ext cx="6186487" cy="23050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1314450" y="4929187"/>
            <a:ext cx="2786063" cy="38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3333A-2C45-5345-BBAC-F0E89B8BAFDA}"/>
              </a:ext>
            </a:extLst>
          </p:cNvPr>
          <p:cNvSpPr/>
          <p:nvPr/>
        </p:nvSpPr>
        <p:spPr>
          <a:xfrm>
            <a:off x="1785937" y="4648198"/>
            <a:ext cx="2786063" cy="385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FAC1A-1DB8-FE48-B75B-657B039F4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3" y="2009717"/>
            <a:ext cx="799715" cy="799715"/>
          </a:xfrm>
          <a:prstGeom prst="rect">
            <a:avLst/>
          </a:prstGeom>
        </p:spPr>
      </p:pic>
      <p:sp>
        <p:nvSpPr>
          <p:cNvPr id="6" name="Folded Corner 5">
            <a:extLst>
              <a:ext uri="{FF2B5EF4-FFF2-40B4-BE49-F238E27FC236}">
                <a16:creationId xmlns:a16="http://schemas.microsoft.com/office/drawing/2014/main" id="{110E4C93-FD9F-354A-96BE-9942ED1B5DA7}"/>
              </a:ext>
            </a:extLst>
          </p:cNvPr>
          <p:cNvSpPr/>
          <p:nvPr/>
        </p:nvSpPr>
        <p:spPr>
          <a:xfrm>
            <a:off x="3700463" y="3904965"/>
            <a:ext cx="400050" cy="400050"/>
          </a:xfrm>
          <a:prstGeom prst="foldedCorner">
            <a:avLst/>
          </a:prstGeom>
          <a:solidFill>
            <a:schemeClr val="bg1"/>
          </a:solidFill>
          <a:ln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3470"/>
                </a:solidFill>
                <a:latin typeface="Courier" pitchFamily="2" charset="0"/>
              </a:rPr>
              <a:t>5</a:t>
            </a:r>
            <a:endParaRPr lang="en-US" dirty="0">
              <a:solidFill>
                <a:srgbClr val="00347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80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25 L 0.33767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7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767 0.25 L 0.37031 0.25 C 0.38507 0.25 0.4033 0.27407 0.4033 0.29352 L 0.4033 0.3375 " pathEditMode="relative" rAng="0" ptsTypes="AA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437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0.03282 -2.22222E-6 C 0.0474 -2.22222E-6 0.06563 0.02408 0.06563 0.04398 L 0.06563 0.0882 " pathEditMode="relative" rAng="0" ptsTypes="AA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63 0.09028 L -0.19687 0.1027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12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6" grpId="1" animBg="1"/>
      <p:bldP spid="6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vs. calls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Function Definition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Step-by-step </a:t>
            </a:r>
            <a:r>
              <a:rPr lang="en-US" b="1" dirty="0"/>
              <a:t>instructions</a:t>
            </a:r>
            <a:r>
              <a:rPr lang="en-US" dirty="0"/>
              <a:t> for how to perform a given set of operations</a:t>
            </a:r>
          </a:p>
          <a:p>
            <a:r>
              <a:rPr lang="en-US" dirty="0"/>
              <a:t>Analogy: a </a:t>
            </a:r>
            <a:r>
              <a:rPr lang="en-US" b="1" dirty="0"/>
              <a:t>recipe</a:t>
            </a:r>
          </a:p>
          <a:p>
            <a:r>
              <a:rPr lang="en-US" dirty="0"/>
              <a:t>Think of the function’s name as </a:t>
            </a:r>
            <a:r>
              <a:rPr lang="en-US" b="1" dirty="0"/>
              <a:t>shorthand</a:t>
            </a:r>
            <a:r>
              <a:rPr lang="en-US" dirty="0"/>
              <a:t>     	 </a:t>
            </a:r>
            <a:r>
              <a:rPr lang="en-US" sz="1400" dirty="0"/>
              <a:t>(i.e. “okay, when I say </a:t>
            </a:r>
            <a:r>
              <a:rPr lang="en-US" sz="1400" b="1" dirty="0" err="1">
                <a:latin typeface="Courier" charset="0"/>
                <a:ea typeface="Courier" charset="0"/>
                <a:cs typeface="Courier" charset="0"/>
              </a:rPr>
              <a:t>do_something</a:t>
            </a:r>
            <a:r>
              <a:rPr lang="en-US" sz="1400" b="1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1400" dirty="0"/>
              <a:t>, here’s what I want you to do”)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Function Call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/>
              <a:t>actual request</a:t>
            </a:r>
            <a:r>
              <a:rPr lang="en-US" dirty="0"/>
              <a:t> to perform the operations</a:t>
            </a:r>
          </a:p>
          <a:p>
            <a:r>
              <a:rPr lang="en-US" b="1" dirty="0"/>
              <a:t>Control</a:t>
            </a:r>
            <a:r>
              <a:rPr lang="en-US" dirty="0"/>
              <a:t> is turned over to the “minion” (temporarily)</a:t>
            </a:r>
          </a:p>
          <a:p>
            <a:r>
              <a:rPr lang="en-US" dirty="0"/>
              <a:t>Once complete, we go back to the </a:t>
            </a:r>
            <a:r>
              <a:rPr lang="en-US" b="1" dirty="0"/>
              <a:t>exact place </a:t>
            </a:r>
            <a:r>
              <a:rPr lang="en-US" dirty="0"/>
              <a:t>in the program where the call was issued</a:t>
            </a:r>
          </a:p>
        </p:txBody>
      </p:sp>
    </p:spTree>
    <p:extLst>
      <p:ext uri="{BB962C8B-B14F-4D97-AF65-F5344CB8AC3E}">
        <p14:creationId xmlns:p14="http://schemas.microsoft.com/office/powerpoint/2010/main" val="32414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  <p:bldP spid="7" grpId="1" build="p"/>
      <p:bldP spid="8" grpId="0" build="p"/>
      <p:bldP spid="8" grpI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1314450" y="4600575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D1C76D-9A40-024F-A80B-33B3EBED1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does it mean for a function </a:t>
            </a:r>
          </a:p>
          <a:p>
            <a:pPr marL="0" indent="0" algn="ctr">
              <a:buNone/>
            </a:pPr>
            <a:r>
              <a:rPr lang="en-US" dirty="0"/>
              <a:t>to </a:t>
            </a:r>
            <a:r>
              <a:rPr lang="en-US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dirty="0">
                <a:solidFill>
                  <a:srgbClr val="FF9100"/>
                </a:solidFill>
              </a:rPr>
              <a:t> </a:t>
            </a:r>
            <a:r>
              <a:rPr lang="en-US" dirty="0"/>
              <a:t>a value?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And what’s the difference </a:t>
            </a:r>
          </a:p>
          <a:p>
            <a:pPr marL="0" indent="0" algn="ctr">
              <a:buNone/>
            </a:pPr>
            <a:r>
              <a:rPr lang="en-US" dirty="0"/>
              <a:t>between </a:t>
            </a:r>
            <a:r>
              <a:rPr lang="en-US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dirty="0">
                <a:solidFill>
                  <a:srgbClr val="FF91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print(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02328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5179-7C31-3446-841D-5C991C4A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6C180-B5B4-0345-AF4B-0F4C32405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E76FFD-28D5-DD4D-9D64-684998091225}"/>
              </a:ext>
            </a:extLst>
          </p:cNvPr>
          <p:cNvGrpSpPr/>
          <p:nvPr/>
        </p:nvGrpSpPr>
        <p:grpSpPr>
          <a:xfrm>
            <a:off x="2056463" y="1874621"/>
            <a:ext cx="4951562" cy="3802745"/>
            <a:chOff x="2096219" y="2052401"/>
            <a:chExt cx="4951562" cy="38027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3C505B-DAD3-C74E-B20F-6346ACA79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849"/>
            <a:stretch/>
          </p:blipFill>
          <p:spPr>
            <a:xfrm>
              <a:off x="2096219" y="2052401"/>
              <a:ext cx="4951562" cy="20975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77355D-6DD6-BA46-AB06-2B0E11D98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679"/>
            <a:stretch/>
          </p:blipFill>
          <p:spPr>
            <a:xfrm>
              <a:off x="2682815" y="3757553"/>
              <a:ext cx="3778370" cy="2097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1662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xleyes.com/images/contests/rube%20goldberg/fullsize/rube%20goldberg_4a3c0e06144db_hir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353" y="1413330"/>
            <a:ext cx="6065294" cy="4973541"/>
          </a:xfrm>
          <a:prstGeom prst="rect">
            <a:avLst/>
          </a:prstGeom>
          <a:noFill/>
          <a:ln>
            <a:solidFill>
              <a:srgbClr val="00347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Rube Goldberg machine</a:t>
            </a:r>
          </a:p>
        </p:txBody>
      </p:sp>
      <p:sp>
        <p:nvSpPr>
          <p:cNvPr id="4" name="Rectangle 3"/>
          <p:cNvSpPr/>
          <p:nvPr/>
        </p:nvSpPr>
        <p:spPr>
          <a:xfrm>
            <a:off x="-31804" y="6581001"/>
            <a:ext cx="2156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“Remote” - by </a:t>
            </a:r>
            <a:r>
              <a:rPr lang="en-US" sz="1200" dirty="0" err="1">
                <a:solidFill>
                  <a:schemeClr val="accent1"/>
                </a:solidFill>
              </a:rPr>
              <a:t>philister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720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addOne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the value of x, and add 1 to it</a:t>
            </a:r>
          </a:p>
          <a:p>
            <a:r>
              <a:rPr lang="en-US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dirty="0">
                <a:solidFill>
                  <a:srgbClr val="FF9100"/>
                </a:solidFill>
              </a:rPr>
              <a:t> </a:t>
            </a:r>
            <a:r>
              <a:rPr lang="en-US" dirty="0"/>
              <a:t>the modified value</a:t>
            </a:r>
          </a:p>
        </p:txBody>
      </p:sp>
    </p:spTree>
    <p:extLst>
      <p:ext uri="{BB962C8B-B14F-4D97-AF65-F5344CB8AC3E}">
        <p14:creationId xmlns:p14="http://schemas.microsoft.com/office/powerpoint/2010/main" val="245627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doubleIt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the value of x, and double it (i.e. multiply by 2)</a:t>
            </a:r>
          </a:p>
          <a:p>
            <a:r>
              <a:rPr lang="en-US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dirty="0">
                <a:solidFill>
                  <a:srgbClr val="FF9100"/>
                </a:solidFill>
              </a:rPr>
              <a:t> </a:t>
            </a:r>
            <a:r>
              <a:rPr lang="en-US" dirty="0"/>
              <a:t>the modified value</a:t>
            </a:r>
          </a:p>
        </p:txBody>
      </p:sp>
    </p:spTree>
    <p:extLst>
      <p:ext uri="{BB962C8B-B14F-4D97-AF65-F5344CB8AC3E}">
        <p14:creationId xmlns:p14="http://schemas.microsoft.com/office/powerpoint/2010/main" val="351850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def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printWithStars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the value of x</a:t>
            </a:r>
          </a:p>
          <a:p>
            <a:r>
              <a:rPr lang="en-US" dirty="0"/>
              <a:t>Write it on the board in big letters</a:t>
            </a:r>
          </a:p>
          <a:p>
            <a:r>
              <a:rPr lang="en-US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dirty="0">
                <a:solidFill>
                  <a:srgbClr val="FF9100"/>
                </a:solidFill>
              </a:rPr>
              <a:t> </a:t>
            </a:r>
            <a:r>
              <a:rPr lang="en-US" dirty="0"/>
              <a:t>nothing</a:t>
            </a:r>
          </a:p>
        </p:txBody>
      </p:sp>
    </p:spTree>
    <p:extLst>
      <p:ext uri="{BB962C8B-B14F-4D97-AF65-F5344CB8AC3E}">
        <p14:creationId xmlns:p14="http://schemas.microsoft.com/office/powerpoint/2010/main" val="1743156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woohoo():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out loud a single, loud “WOO HOO!”</a:t>
            </a:r>
          </a:p>
          <a:p>
            <a:r>
              <a:rPr lang="en-US" dirty="0"/>
              <a:t>Call </a:t>
            </a:r>
            <a:r>
              <a:rPr lang="en-US" dirty="0" err="1">
                <a:latin typeface="Courier" pitchFamily="2" charset="0"/>
              </a:rPr>
              <a:t>addOne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doubleIt</a:t>
            </a:r>
            <a:r>
              <a:rPr lang="en-US" dirty="0">
                <a:latin typeface="Courier" pitchFamily="2" charset="0"/>
              </a:rPr>
              <a:t>(2))</a:t>
            </a:r>
          </a:p>
          <a:p>
            <a:r>
              <a:rPr lang="en-US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dirty="0">
                <a:solidFill>
                  <a:srgbClr val="FF9100"/>
                </a:solidFill>
              </a:rPr>
              <a:t> </a:t>
            </a:r>
            <a:r>
              <a:rPr lang="en-US" dirty="0"/>
              <a:t>nothing</a:t>
            </a:r>
          </a:p>
        </p:txBody>
      </p:sp>
    </p:spTree>
    <p:extLst>
      <p:ext uri="{BB962C8B-B14F-4D97-AF65-F5344CB8AC3E}">
        <p14:creationId xmlns:p14="http://schemas.microsoft.com/office/powerpoint/2010/main" val="2030778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A3 feedback is out</a:t>
            </a:r>
          </a:p>
          <a:p>
            <a:r>
              <a:rPr lang="en-US" dirty="0"/>
              <a:t>Your code is getting </a:t>
            </a:r>
            <a:r>
              <a:rPr lang="en-US" b="1" dirty="0"/>
              <a:t>much</a:t>
            </a:r>
            <a:r>
              <a:rPr lang="en-US" dirty="0"/>
              <a:t> cleaner and more organized</a:t>
            </a:r>
          </a:p>
          <a:p>
            <a:r>
              <a:rPr lang="en-US" dirty="0"/>
              <a:t>Very few syntax errors (but more frequent </a:t>
            </a:r>
            <a:r>
              <a:rPr lang="en-US" b="1" dirty="0"/>
              <a:t>logical errors</a:t>
            </a:r>
            <a:r>
              <a:rPr lang="en-US" dirty="0"/>
              <a:t>)</a:t>
            </a:r>
          </a:p>
          <a:p>
            <a:r>
              <a:rPr lang="en-US" b="1" dirty="0"/>
              <a:t>Important</a:t>
            </a:r>
            <a:r>
              <a:rPr lang="en-US" dirty="0"/>
              <a:t>: test your code against several different inputs (especially “edge cases”)</a:t>
            </a:r>
          </a:p>
        </p:txBody>
      </p:sp>
    </p:spTree>
    <p:extLst>
      <p:ext uri="{BB962C8B-B14F-4D97-AF65-F5344CB8AC3E}">
        <p14:creationId xmlns:p14="http://schemas.microsoft.com/office/powerpoint/2010/main" val="1950956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1314450" y="4600575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D1C76D-9A40-024F-A80B-33B3EBED1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Lingering questions?</a:t>
            </a:r>
          </a:p>
        </p:txBody>
      </p:sp>
    </p:spTree>
    <p:extLst>
      <p:ext uri="{BB962C8B-B14F-4D97-AF65-F5344CB8AC3E}">
        <p14:creationId xmlns:p14="http://schemas.microsoft.com/office/powerpoint/2010/main" val="1902687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1314450" y="4600575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45EEF3-E346-5545-BC22-2742EB29F113}"/>
              </a:ext>
            </a:extLst>
          </p:cNvPr>
          <p:cNvGrpSpPr/>
          <p:nvPr/>
        </p:nvGrpSpPr>
        <p:grpSpPr>
          <a:xfrm>
            <a:off x="2033342" y="1211762"/>
            <a:ext cx="5077315" cy="5417638"/>
            <a:chOff x="1631950" y="585461"/>
            <a:chExt cx="5878513" cy="6272539"/>
          </a:xfrm>
        </p:grpSpPr>
        <p:pic>
          <p:nvPicPr>
            <p:cNvPr id="1026" name="Picture 2" descr="KEEP CALM AND MODULARIZE YOUR CODE">
              <a:extLst>
                <a:ext uri="{FF2B5EF4-FFF2-40B4-BE49-F238E27FC236}">
                  <a16:creationId xmlns:a16="http://schemas.microsoft.com/office/drawing/2014/main" id="{BF2073B4-AF18-F04A-BBFA-B0EF51EB4E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310"/>
            <a:stretch/>
          </p:blipFill>
          <p:spPr bwMode="auto">
            <a:xfrm>
              <a:off x="1631950" y="1941534"/>
              <a:ext cx="5878513" cy="4916466"/>
            </a:xfrm>
            <a:prstGeom prst="rect">
              <a:avLst/>
            </a:prstGeom>
            <a:noFill/>
            <a:effectLst>
              <a:glow rad="101600">
                <a:srgbClr val="FFC000">
                  <a:alpha val="6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KEEP CALM AND MODULARIZE YOUR CODE">
              <a:extLst>
                <a:ext uri="{FF2B5EF4-FFF2-40B4-BE49-F238E27FC236}">
                  <a16:creationId xmlns:a16="http://schemas.microsoft.com/office/drawing/2014/main" id="{DB62FA14-69FA-4745-8CB7-4108C3943C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29" t="2010" r="36349" b="77500"/>
            <a:stretch/>
          </p:blipFill>
          <p:spPr bwMode="auto">
            <a:xfrm>
              <a:off x="3794592" y="585461"/>
              <a:ext cx="1553228" cy="1405264"/>
            </a:xfrm>
            <a:prstGeom prst="rect">
              <a:avLst/>
            </a:prstGeom>
            <a:noFill/>
            <a:effectLst>
              <a:glow rad="101600">
                <a:srgbClr val="FFC000">
                  <a:alpha val="6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63808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We’re now in the middle of </a:t>
            </a:r>
            <a:r>
              <a:rPr lang="en-US" b="1" dirty="0"/>
              <a:t>week 5 </a:t>
            </a:r>
          </a:p>
          <a:p>
            <a:pPr marL="0" indent="0" algn="ctr">
              <a:buNone/>
            </a:pPr>
            <a:r>
              <a:rPr lang="en-US" dirty="0"/>
              <a:t>(more than 1/3 way through the semester)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can you do now </a:t>
            </a:r>
          </a:p>
          <a:p>
            <a:pPr marL="0" indent="0" algn="ctr">
              <a:buNone/>
            </a:pPr>
            <a:r>
              <a:rPr lang="en-US" dirty="0"/>
              <a:t>that you </a:t>
            </a:r>
            <a:r>
              <a:rPr lang="en-US" b="1" dirty="0"/>
              <a:t>didn’t know how to do</a:t>
            </a:r>
            <a:r>
              <a:rPr lang="en-US" dirty="0"/>
              <a:t> before?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4BEAB-8A00-4B4A-BAEB-C61572E9E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68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1060-4D3F-5249-85BE-A00DDB05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6D2AE-98A6-2046-8E24-AF0D14537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Monday: first lesson in functions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Lab: wrapping up collections (lists, dictionaries)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Wednesday: more on functions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A4: Music Library due Thursday at 11:55pm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Friday: data structures comparison</a:t>
            </a:r>
          </a:p>
        </p:txBody>
      </p:sp>
    </p:spTree>
    <p:extLst>
      <p:ext uri="{BB962C8B-B14F-4D97-AF65-F5344CB8AC3E}">
        <p14:creationId xmlns:p14="http://schemas.microsoft.com/office/powerpoint/2010/main" val="1691970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5 debrief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1314450" y="4600575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D1C76D-9A40-024F-A80B-33B3EBED1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did it go?</a:t>
            </a:r>
          </a:p>
        </p:txBody>
      </p:sp>
    </p:spTree>
    <p:extLst>
      <p:ext uri="{BB962C8B-B14F-4D97-AF65-F5344CB8AC3E}">
        <p14:creationId xmlns:p14="http://schemas.microsoft.com/office/powerpoint/2010/main" val="173690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1060-4D3F-5249-85BE-A00DDB05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6D2AE-98A6-2046-8E24-AF0D14537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Monday: first lesson in functions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Lab: wrapping up collections (lists, dictionaries)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Wednesday: more on functions</a:t>
            </a:r>
          </a:p>
          <a:p>
            <a:r>
              <a:rPr lang="en-US" dirty="0"/>
              <a:t>Friday: data structures comparison</a:t>
            </a:r>
          </a:p>
        </p:txBody>
      </p:sp>
    </p:spTree>
    <p:extLst>
      <p:ext uri="{BB962C8B-B14F-4D97-AF65-F5344CB8AC3E}">
        <p14:creationId xmlns:p14="http://schemas.microsoft.com/office/powerpoint/2010/main" val="2026743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recap: a “function definition”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982" y="160020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80" t="13185" r="12417" b="44925"/>
          <a:stretch/>
        </p:blipFill>
        <p:spPr>
          <a:xfrm>
            <a:off x="1328738" y="2243138"/>
            <a:ext cx="6186487" cy="20431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0AC0B3-9F0A-484C-90F6-D864DD6750D8}"/>
              </a:ext>
            </a:extLst>
          </p:cNvPr>
          <p:cNvSpPr/>
          <p:nvPr/>
        </p:nvSpPr>
        <p:spPr>
          <a:xfrm>
            <a:off x="1314450" y="4600575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30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recap: a “function definition”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982" y="160020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09" t="12972" r="56518" b="80051"/>
          <a:stretch/>
        </p:blipFill>
        <p:spPr>
          <a:xfrm>
            <a:off x="1871330" y="2232837"/>
            <a:ext cx="2190307" cy="34024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864173-9151-D242-B666-92742F8B165F}"/>
              </a:ext>
            </a:extLst>
          </p:cNvPr>
          <p:cNvGrpSpPr/>
          <p:nvPr/>
        </p:nvGrpSpPr>
        <p:grpSpPr>
          <a:xfrm>
            <a:off x="2935498" y="1156104"/>
            <a:ext cx="2155243" cy="1943878"/>
            <a:chOff x="4375620" y="2459853"/>
            <a:chExt cx="2155243" cy="19438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CC78-4E05-E543-9917-F4F3C8E1E1C4}"/>
                </a:ext>
              </a:extLst>
            </p:cNvPr>
            <p:cNvSpPr txBox="1"/>
            <p:nvPr/>
          </p:nvSpPr>
          <p:spPr>
            <a:xfrm>
              <a:off x="5318672" y="2459853"/>
              <a:ext cx="12121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name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44C9DC5-8B25-A043-91D2-F063D4BE0FB9}"/>
                </a:ext>
              </a:extLst>
            </p:cNvPr>
            <p:cNvSpPr/>
            <p:nvPr/>
          </p:nvSpPr>
          <p:spPr>
            <a:xfrm rot="560225" flipH="1">
              <a:off x="4375620" y="2593968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02416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E47EBAE-0293-3749-9E69-74891E333A70}"/>
              </a:ext>
            </a:extLst>
          </p:cNvPr>
          <p:cNvSpPr/>
          <p:nvPr/>
        </p:nvSpPr>
        <p:spPr>
          <a:xfrm>
            <a:off x="1314450" y="4600575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E325F-7780-494A-98EC-116F6ECB411D}"/>
              </a:ext>
            </a:extLst>
          </p:cNvPr>
          <p:cNvSpPr txBox="1"/>
          <p:nvPr/>
        </p:nvSpPr>
        <p:spPr>
          <a:xfrm>
            <a:off x="1008364" y="6010559"/>
            <a:ext cx="712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3470"/>
                </a:solidFill>
              </a:rPr>
              <a:t>Convention</a:t>
            </a:r>
            <a:r>
              <a:rPr lang="en-US" sz="2400" dirty="0">
                <a:solidFill>
                  <a:srgbClr val="003470"/>
                </a:solidFill>
              </a:rPr>
              <a:t>: use </a:t>
            </a:r>
            <a:r>
              <a:rPr lang="en-US" sz="2400" b="1" dirty="0">
                <a:solidFill>
                  <a:srgbClr val="003470"/>
                </a:solidFill>
                <a:latin typeface="Courier" pitchFamily="2" charset="0"/>
              </a:rPr>
              <a:t>_underscores_</a:t>
            </a:r>
            <a:r>
              <a:rPr lang="en-US" sz="2400" b="1" dirty="0">
                <a:solidFill>
                  <a:srgbClr val="003470"/>
                </a:solidFill>
              </a:rPr>
              <a:t> </a:t>
            </a:r>
            <a:r>
              <a:rPr lang="en-US" sz="2400" dirty="0">
                <a:solidFill>
                  <a:srgbClr val="003470"/>
                </a:solidFill>
              </a:rPr>
              <a:t>or </a:t>
            </a:r>
            <a:r>
              <a:rPr lang="en-US" sz="2400" b="1" dirty="0">
                <a:solidFill>
                  <a:srgbClr val="003470"/>
                </a:solidFill>
                <a:latin typeface="Courier" pitchFamily="2" charset="0"/>
              </a:rPr>
              <a:t>camelCase</a:t>
            </a:r>
          </a:p>
        </p:txBody>
      </p:sp>
    </p:spTree>
    <p:extLst>
      <p:ext uri="{BB962C8B-B14F-4D97-AF65-F5344CB8AC3E}">
        <p14:creationId xmlns:p14="http://schemas.microsoft.com/office/powerpoint/2010/main" val="1208539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recap: a “function definition”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982" y="160020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62" t="13184" r="85306" b="80051"/>
          <a:stretch/>
        </p:blipFill>
        <p:spPr>
          <a:xfrm>
            <a:off x="1343026" y="2243138"/>
            <a:ext cx="464510" cy="32994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864173-9151-D242-B666-92742F8B165F}"/>
              </a:ext>
            </a:extLst>
          </p:cNvPr>
          <p:cNvGrpSpPr/>
          <p:nvPr/>
        </p:nvGrpSpPr>
        <p:grpSpPr>
          <a:xfrm>
            <a:off x="1478162" y="1138535"/>
            <a:ext cx="3259978" cy="1961447"/>
            <a:chOff x="4375620" y="2442284"/>
            <a:chExt cx="3259978" cy="196144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CC78-4E05-E543-9917-F4F3C8E1E1C4}"/>
                </a:ext>
              </a:extLst>
            </p:cNvPr>
            <p:cNvSpPr txBox="1"/>
            <p:nvPr/>
          </p:nvSpPr>
          <p:spPr>
            <a:xfrm>
              <a:off x="5152226" y="2442284"/>
              <a:ext cx="24833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defined using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en-US" sz="2400" b="1" dirty="0">
                  <a:solidFill>
                    <a:srgbClr val="FF9100"/>
                  </a:solidFill>
                  <a:latin typeface="Courier" pitchFamily="2" charset="0"/>
                  <a:cs typeface="Arial" panose="020B0604020202020204" pitchFamily="34" charset="0"/>
                </a:rPr>
                <a:t>def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keyword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44C9DC5-8B25-A043-91D2-F063D4BE0FB9}"/>
                </a:ext>
              </a:extLst>
            </p:cNvPr>
            <p:cNvSpPr/>
            <p:nvPr/>
          </p:nvSpPr>
          <p:spPr>
            <a:xfrm rot="560225" flipH="1">
              <a:off x="4375620" y="2593968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02416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34500CF-10BE-5D41-97F5-D397FE3F9E51}"/>
              </a:ext>
            </a:extLst>
          </p:cNvPr>
          <p:cNvSpPr/>
          <p:nvPr/>
        </p:nvSpPr>
        <p:spPr>
          <a:xfrm>
            <a:off x="1314450" y="4600575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96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recap: a “function definition”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982" y="160020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68" t="19631" r="11867" b="51368"/>
          <a:stretch/>
        </p:blipFill>
        <p:spPr>
          <a:xfrm>
            <a:off x="1828800" y="2557463"/>
            <a:ext cx="5729288" cy="14144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864173-9151-D242-B666-92742F8B165F}"/>
              </a:ext>
            </a:extLst>
          </p:cNvPr>
          <p:cNvGrpSpPr/>
          <p:nvPr/>
        </p:nvGrpSpPr>
        <p:grpSpPr>
          <a:xfrm>
            <a:off x="-11002" y="1807131"/>
            <a:ext cx="2477747" cy="1801045"/>
            <a:chOff x="2886456" y="3110880"/>
            <a:chExt cx="2477747" cy="18010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CC78-4E05-E543-9917-F4F3C8E1E1C4}"/>
                </a:ext>
              </a:extLst>
            </p:cNvPr>
            <p:cNvSpPr txBox="1"/>
            <p:nvPr/>
          </p:nvSpPr>
          <p:spPr>
            <a:xfrm>
              <a:off x="2886456" y="3180405"/>
              <a:ext cx="15728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body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(indented)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44C9DC5-8B25-A043-91D2-F063D4BE0FB9}"/>
                </a:ext>
              </a:extLst>
            </p:cNvPr>
            <p:cNvSpPr/>
            <p:nvPr/>
          </p:nvSpPr>
          <p:spPr>
            <a:xfrm rot="16200000" flipH="1">
              <a:off x="3558799" y="3106521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6502416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Left Bracket 2">
            <a:extLst>
              <a:ext uri="{FF2B5EF4-FFF2-40B4-BE49-F238E27FC236}">
                <a16:creationId xmlns:a16="http://schemas.microsoft.com/office/drawing/2014/main" id="{2A67D05F-ED05-E442-B84F-9B1EEB613D6E}"/>
              </a:ext>
            </a:extLst>
          </p:cNvPr>
          <p:cNvSpPr/>
          <p:nvPr/>
        </p:nvSpPr>
        <p:spPr>
          <a:xfrm>
            <a:off x="1714500" y="2586039"/>
            <a:ext cx="160019" cy="1700212"/>
          </a:xfrm>
          <a:prstGeom prst="leftBracket">
            <a:avLst/>
          </a:prstGeom>
          <a:ln w="3810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BBAFBF-9C24-164B-8E68-257B0806753C}"/>
              </a:ext>
            </a:extLst>
          </p:cNvPr>
          <p:cNvSpPr/>
          <p:nvPr/>
        </p:nvSpPr>
        <p:spPr>
          <a:xfrm>
            <a:off x="1314450" y="4600575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44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BD4B-2D37-4941-ABC3-74CB4F15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recap: a “function definition”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CC4A28-5465-E543-85EE-302FE86A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982" y="1600200"/>
            <a:ext cx="7830036" cy="487680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DADF9-BA6D-AE4F-AFFD-56322A778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68" t="48986" r="66969" b="44923"/>
          <a:stretch/>
        </p:blipFill>
        <p:spPr>
          <a:xfrm>
            <a:off x="1828800" y="3989176"/>
            <a:ext cx="1414463" cy="29707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0864173-9151-D242-B666-92742F8B165F}"/>
              </a:ext>
            </a:extLst>
          </p:cNvPr>
          <p:cNvGrpSpPr/>
          <p:nvPr/>
        </p:nvGrpSpPr>
        <p:grpSpPr>
          <a:xfrm>
            <a:off x="2973082" y="2776119"/>
            <a:ext cx="3693800" cy="1823258"/>
            <a:chOff x="1495753" y="2379655"/>
            <a:chExt cx="3693800" cy="182325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42CC78-4E05-E543-9917-F4F3C8E1E1C4}"/>
                </a:ext>
              </a:extLst>
            </p:cNvPr>
            <p:cNvSpPr txBox="1"/>
            <p:nvPr/>
          </p:nvSpPr>
          <p:spPr>
            <a:xfrm>
              <a:off x="2488171" y="3741248"/>
              <a:ext cx="2701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return 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(optional)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44C9DC5-8B25-A043-91D2-F063D4BE0FB9}"/>
                </a:ext>
              </a:extLst>
            </p:cNvPr>
            <p:cNvSpPr/>
            <p:nvPr/>
          </p:nvSpPr>
          <p:spPr>
            <a:xfrm rot="18900000" flipH="1" flipV="1">
              <a:off x="1495753" y="2379655"/>
              <a:ext cx="1801045" cy="1809763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616107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77995F0-DA5D-724A-80EA-18EE768A21F2}"/>
              </a:ext>
            </a:extLst>
          </p:cNvPr>
          <p:cNvSpPr/>
          <p:nvPr/>
        </p:nvSpPr>
        <p:spPr>
          <a:xfrm>
            <a:off x="1314450" y="4600575"/>
            <a:ext cx="2786063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544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mith Lecture Notes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 Lecture Notes" id="{46169177-CDC7-AC47-86B1-F3BCE136FEF8}" vid="{7BAB2AA1-C785-C741-AEF1-9BD477DBA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21851</TotalTime>
  <Words>478</Words>
  <Application>Microsoft Macintosh PowerPoint</Application>
  <PresentationFormat>On-screen Show (4:3)</PresentationFormat>
  <Paragraphs>95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Courier</vt:lpstr>
      <vt:lpstr>Lucida Grande</vt:lpstr>
      <vt:lpstr>Wingdings</vt:lpstr>
      <vt:lpstr>Smith Lecture Notes</vt:lpstr>
      <vt:lpstr>Lecture 15: Functions pt. 2</vt:lpstr>
      <vt:lpstr>Announcements</vt:lpstr>
      <vt:lpstr>Lab 5 debrief</vt:lpstr>
      <vt:lpstr>Outline</vt:lpstr>
      <vt:lpstr>To recap: a “function definition”</vt:lpstr>
      <vt:lpstr>To recap: a “function definition”</vt:lpstr>
      <vt:lpstr>To recap: a “function definition”</vt:lpstr>
      <vt:lpstr>To recap: a “function definition”</vt:lpstr>
      <vt:lpstr>To recap: a “function definition”</vt:lpstr>
      <vt:lpstr>To recap: function calls</vt:lpstr>
      <vt:lpstr>To recap: function calls</vt:lpstr>
      <vt:lpstr>Definitions vs. calls</vt:lpstr>
      <vt:lpstr>Discussion</vt:lpstr>
      <vt:lpstr>PowerPoint Presentation</vt:lpstr>
      <vt:lpstr>Demo: Rube Goldberg machine</vt:lpstr>
      <vt:lpstr>def addOne(x):</vt:lpstr>
      <vt:lpstr>def doubleIt(x):</vt:lpstr>
      <vt:lpstr>def printWithStars(x):</vt:lpstr>
      <vt:lpstr>def woohoo():</vt:lpstr>
      <vt:lpstr>Discussion</vt:lpstr>
      <vt:lpstr>PowerPoint Presentation</vt:lpstr>
      <vt:lpstr>Takeaways</vt:lpstr>
      <vt:lpstr>Outline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– Monday: Introduction to Computer Science</dc:title>
  <dc:creator>R. Jordan Crouser</dc:creator>
  <cp:lastModifiedBy>R. Jordan Crouser</cp:lastModifiedBy>
  <cp:revision>318</cp:revision>
  <cp:lastPrinted>2020-10-07T13:14:14Z</cp:lastPrinted>
  <dcterms:created xsi:type="dcterms:W3CDTF">2018-06-21T16:17:33Z</dcterms:created>
  <dcterms:modified xsi:type="dcterms:W3CDTF">2020-10-07T17:09:35Z</dcterms:modified>
</cp:coreProperties>
</file>